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198810-FAD9-42F9-8BD9-2517E4AAB9A6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999621-D69A-439A-B912-777BF49164AF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685472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49E2D60-E41D-4C25-98FA-C4F9A2964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72A1C9C4-814F-4708-ADE6-2AE433292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97F23C-C3D8-4299-8082-66BE137A3965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0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004A6742-1162-49AC-9E45-EE67A26668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19D7247B-3F05-4670-BB3F-E3688C555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ACD0CF-097C-476A-8D6B-5F8EEDDD65E1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16E18F-7432-4353-84EE-B1EBD5F420DB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64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F3D13D9B-27A3-44CF-88E3-DEA79B71CD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EF29C85C-2CE1-46C6-930D-3BC4299D4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BE42DF-0BCF-46BE-9FE3-D971F5C452AC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E0A55E-03F1-478B-A6C1-23FE84AF7B64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508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8E8647D-D4C5-4AAA-B92E-8D0F443534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774A4C0C-6E81-42B3-A303-12A3219DD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8D53B0-384A-46F1-982C-3802404BB875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017BEE-D423-4575-AFE7-8C1589C29B79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962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D045A91-2C2A-4456-A362-093470D055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CD89B60-B7F6-4140-AEEE-B13D3277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1932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0322DED6-C27E-4883-84CD-F4E747921F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CA102886-41F0-4CD1-8538-812AE26DE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4087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A45C1F-64CE-49DA-96C6-02AEF5E267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396C79F-9245-496E-9248-53552F57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4395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676845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458A59E0-C2E6-4225-A983-511C5C30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DCCE226B-985A-42B8-AF87-D86B7322F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2430B3-065A-4523-A322-9DB23C9ADDEA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E0B514-9D3A-4972-B3DA-ABB861F74AAD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1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155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219318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7FD01D6-C21F-47CE-9479-02B00762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C4902306-3892-44EF-96E6-5B78CA475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5FD149-6D47-41A3-8C91-D146EC9F1782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E8254A-377A-4394-A1D7-2A7F29B488FA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21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B37E004-AC69-4C59-9FDD-B64D0085F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5471E96-D17A-47D0-B7F8-FCC514B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859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4034391-6705-43D9-BB72-BC45E3BE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3EB5F11-A387-44D0-BFA7-5CB0CBF1F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97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7850D75-9DCF-470E-A2FE-B61E5FDDF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893AAD7-86B4-4F0F-BC4C-C468B48F4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746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555C06B-9928-49CE-8581-1388BAF5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5A3C04D-5B28-4756-A760-66C83D547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D2699-269E-4B3C-A9ED-D342DA862538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D6AACE-3FB6-4227-8200-17BD7AC11FEA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5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659592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4436CCDD-93EB-4B2C-89EF-536A83EFEA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364ECBB5-2256-48D5-80D8-D1B14281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05DA4A-17F9-4C30-8359-E1D14D842A6D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0406D23-388C-4446-A2FE-5EACA8863EE5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3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676845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1F573FE6-568E-4AC3-9290-11D46494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3104" y="6219318"/>
            <a:ext cx="990599" cy="304799"/>
          </a:xfrm>
        </p:spPr>
        <p:txBody>
          <a:bodyPr/>
          <a:lstStyle/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7AC3368F-8CFD-4101-B94F-52435F07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219318"/>
            <a:ext cx="3859795" cy="304801"/>
          </a:xfrm>
        </p:spPr>
        <p:txBody>
          <a:bodyPr/>
          <a:lstStyle/>
          <a:p>
            <a:endParaRPr lang="en-A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EF1E44-ACB5-4CBE-9A22-6CE86648F117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D4818C-B5D1-4688-AAAA-5C4210023A6F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0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0557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7B8D7A3-324E-4E38-ACFD-1849EAEEB67E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0557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C135E15-EF42-4F7D-8A88-511CA5BDD658}" type="slidenum">
              <a:rPr lang="en-AU" smtClean="0"/>
              <a:t>‹#›</a:t>
            </a:fld>
            <a:endParaRPr lang="en-A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71FE9D-8A03-41B7-949D-851D74607521}"/>
              </a:ext>
            </a:extLst>
          </p:cNvPr>
          <p:cNvSpPr txBox="1"/>
          <p:nvPr userDrawn="1"/>
        </p:nvSpPr>
        <p:spPr>
          <a:xfrm>
            <a:off x="0" y="0"/>
            <a:ext cx="6094562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sz="1400" dirty="0">
                <a:solidFill>
                  <a:srgbClr val="B31166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TERRYHAAYEMA.COM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r>
              <a:rPr lang="en-AU" sz="10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Helping people see differently, so they find joy!</a:t>
            </a:r>
            <a:endParaRPr lang="en-AU" sz="14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02A70F-A993-42C9-8CFA-42DB08FB8993}"/>
              </a:ext>
            </a:extLst>
          </p:cNvPr>
          <p:cNvSpPr txBox="1"/>
          <p:nvPr userDrawn="1"/>
        </p:nvSpPr>
        <p:spPr>
          <a:xfrm>
            <a:off x="0" y="6613766"/>
            <a:ext cx="6103188" cy="24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Copyright 2021 Terry Haayema – Offered under Creative Commons 4.0 Licence</a:t>
            </a:r>
            <a:endParaRPr lang="en-AU" sz="10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76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3953EE-0B33-B32F-1017-8759B9D0B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38404"/>
              </p:ext>
            </p:extLst>
          </p:nvPr>
        </p:nvGraphicFramePr>
        <p:xfrm>
          <a:off x="240796" y="808008"/>
          <a:ext cx="11710408" cy="5790015"/>
        </p:xfrm>
        <a:graphic>
          <a:graphicData uri="http://schemas.openxmlformats.org/drawingml/2006/table">
            <a:tbl>
              <a:tblPr/>
              <a:tblGrid>
                <a:gridCol w="3903469">
                  <a:extLst>
                    <a:ext uri="{9D8B030D-6E8A-4147-A177-3AD203B41FA5}">
                      <a16:colId xmlns:a16="http://schemas.microsoft.com/office/drawing/2014/main" val="3318422091"/>
                    </a:ext>
                  </a:extLst>
                </a:gridCol>
                <a:gridCol w="1912556">
                  <a:extLst>
                    <a:ext uri="{9D8B030D-6E8A-4147-A177-3AD203B41FA5}">
                      <a16:colId xmlns:a16="http://schemas.microsoft.com/office/drawing/2014/main" val="3611719371"/>
                    </a:ext>
                  </a:extLst>
                </a:gridCol>
                <a:gridCol w="1990914">
                  <a:extLst>
                    <a:ext uri="{9D8B030D-6E8A-4147-A177-3AD203B41FA5}">
                      <a16:colId xmlns:a16="http://schemas.microsoft.com/office/drawing/2014/main" val="502204618"/>
                    </a:ext>
                  </a:extLst>
                </a:gridCol>
                <a:gridCol w="3903469">
                  <a:extLst>
                    <a:ext uri="{9D8B030D-6E8A-4147-A177-3AD203B41FA5}">
                      <a16:colId xmlns:a16="http://schemas.microsoft.com/office/drawing/2014/main" val="3080036485"/>
                    </a:ext>
                  </a:extLst>
                </a:gridCol>
              </a:tblGrid>
              <a:tr h="2292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chemeClr val="accent1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Customer picture and name</a:t>
                      </a:r>
                      <a:endParaRPr lang="en-AU" sz="1000" dirty="0">
                        <a:solidFill>
                          <a:schemeClr val="accent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80808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Who is the customer?</a:t>
                      </a:r>
                      <a:endParaRPr lang="en-AU" sz="10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0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1" marR="29251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chemeClr val="accent1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Customer’s background</a:t>
                      </a:r>
                      <a:endParaRPr lang="en-AU" sz="1000" dirty="0">
                        <a:solidFill>
                          <a:schemeClr val="accent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80808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What is the customer’s cultural background?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000" dirty="0">
                        <a:solidFill>
                          <a:srgbClr val="808080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1" marR="29251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5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1" marR="29251" marT="0" marB="0">
                    <a:lnL w="12700" cap="flat" cmpd="sng" algn="ctr">
                      <a:solidFill>
                        <a:srgbClr val="F48C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8C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8C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8C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chemeClr val="accent1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Customer’s outcome</a:t>
                      </a:r>
                      <a:endParaRPr lang="en-AU" sz="1000" dirty="0">
                        <a:solidFill>
                          <a:schemeClr val="accent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80808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What outcome are they seeking?  Have they used our product to achieve that outcome?</a:t>
                      </a:r>
                      <a:endParaRPr lang="en-AU" sz="10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1" marR="29251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101180"/>
                  </a:ext>
                </a:extLst>
              </a:tr>
              <a:tr h="2292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chemeClr val="accent1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Family situation</a:t>
                      </a:r>
                      <a:endParaRPr lang="en-AU" sz="1000" dirty="0">
                        <a:solidFill>
                          <a:schemeClr val="accent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80808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Is the customer married or single?  Do they have children or care for elderly relatives? </a:t>
                      </a:r>
                      <a:endParaRPr lang="en-AU" sz="10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1" marR="29251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1" dirty="0">
                          <a:solidFill>
                            <a:schemeClr val="accent1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Career situation</a:t>
                      </a:r>
                      <a:endParaRPr lang="en-AU" sz="1000" dirty="0">
                        <a:solidFill>
                          <a:schemeClr val="accent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rgbClr val="80808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What sort of work does the customer do?  How senior are they in their career?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0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1" marR="29251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chemeClr val="accent1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Community situation</a:t>
                      </a:r>
                      <a:endParaRPr lang="en-AU" sz="1000" dirty="0">
                        <a:solidFill>
                          <a:schemeClr val="accent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80808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How does this customer engage with their local, professional or other community?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dirty="0"/>
                    </a:p>
                  </a:txBody>
                  <a:tcPr marL="29251" marR="29251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758637"/>
                  </a:ext>
                </a:extLst>
              </a:tr>
              <a:tr h="120591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b="1" i="0" u="none" strike="noStrike" kern="1200" cap="none" dirty="0">
                          <a:solidFill>
                            <a:schemeClr val="accent1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  <a:sym typeface="Arial"/>
                        </a:rPr>
                        <a:t>Pains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b="0" i="0" u="none" strike="noStrike" cap="none" dirty="0">
                          <a:solidFill>
                            <a:srgbClr val="80808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  <a:sym typeface="Arial"/>
                        </a:rPr>
                        <a:t>What causes them pain in trying to achieve their outcome?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rgbClr val="F48C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48C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b="1" kern="1200" dirty="0">
                          <a:solidFill>
                            <a:schemeClr val="accent1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Gains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808080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What are they seeking to get out of interacting with our product?</a:t>
                      </a:r>
                      <a:endParaRPr lang="en-AU" sz="3600" dirty="0"/>
                    </a:p>
                  </a:txBody>
                  <a:tcPr marL="29251" marR="29251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rgbClr val="F48C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48C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3136805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0BA7E0B-EAD2-3404-E5FA-76AB9A76E750}"/>
              </a:ext>
            </a:extLst>
          </p:cNvPr>
          <p:cNvGrpSpPr/>
          <p:nvPr/>
        </p:nvGrpSpPr>
        <p:grpSpPr>
          <a:xfrm>
            <a:off x="4039555" y="170335"/>
            <a:ext cx="4113627" cy="540864"/>
            <a:chOff x="3631036" y="6066"/>
            <a:chExt cx="5759076" cy="75720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53CC390-0DFF-BE45-879C-3B3D2CC650EA}"/>
                </a:ext>
              </a:extLst>
            </p:cNvPr>
            <p:cNvSpPr txBox="1"/>
            <p:nvPr/>
          </p:nvSpPr>
          <p:spPr>
            <a:xfrm>
              <a:off x="3799850" y="6066"/>
              <a:ext cx="5421456" cy="5601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2000" b="1" dirty="0">
                  <a:solidFill>
                    <a:schemeClr val="accent1"/>
                  </a:solidFill>
                  <a:latin typeface="Arial Black" panose="020B0A04020102020204" pitchFamily="34" charset="0"/>
                  <a:cs typeface="Aharoni" pitchFamily="2" charset="-79"/>
                </a:rPr>
                <a:t>Customer Persona Canvas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21ACC6B-AEF7-27FD-E093-79D5663ED50A}"/>
                </a:ext>
              </a:extLst>
            </p:cNvPr>
            <p:cNvSpPr txBox="1"/>
            <p:nvPr/>
          </p:nvSpPr>
          <p:spPr>
            <a:xfrm>
              <a:off x="3631036" y="449354"/>
              <a:ext cx="5759076" cy="3139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857" dirty="0">
                  <a:latin typeface="Arial Black" panose="020B0A04020102020204" pitchFamily="34" charset="0"/>
                  <a:cs typeface="Aharoni" pitchFamily="2" charset="-79"/>
                </a:rPr>
                <a:t>A one page view of our customer to help us empathise with them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2454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53FB25-2C90-4369-94B5-331A9047482A}" vid="{FE3115AA-8758-4F97-BC09-7666EF2C52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132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Century Gothic</vt:lpstr>
      <vt:lpstr>Wingdings 3</vt:lpstr>
      <vt:lpstr>Ion Boardroom</vt:lpstr>
      <vt:lpstr>PowerPoint Presentation</vt:lpstr>
    </vt:vector>
  </TitlesOfParts>
  <Company>Terry Haayema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Persona Canvas</dc:title>
  <dc:creator>Terry Haayema</dc:creator>
  <cp:keywords>#design_thinking #human_centred_design #customer</cp:keywords>
  <cp:lastModifiedBy>Terry Haayema</cp:lastModifiedBy>
  <cp:revision>14</cp:revision>
  <dcterms:created xsi:type="dcterms:W3CDTF">2022-01-05T21:11:29Z</dcterms:created>
  <dcterms:modified xsi:type="dcterms:W3CDTF">2024-12-03T22:10:01Z</dcterms:modified>
</cp:coreProperties>
</file>